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9" r:id="rId2"/>
    <p:sldId id="297" r:id="rId3"/>
    <p:sldId id="257" r:id="rId4"/>
    <p:sldId id="271" r:id="rId5"/>
    <p:sldId id="258" r:id="rId6"/>
    <p:sldId id="289" r:id="rId7"/>
    <p:sldId id="272" r:id="rId8"/>
    <p:sldId id="295" r:id="rId9"/>
    <p:sldId id="298" r:id="rId10"/>
    <p:sldId id="299" r:id="rId11"/>
    <p:sldId id="300" r:id="rId12"/>
    <p:sldId id="261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0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6EA8DC"/>
    <a:srgbClr val="0084B1"/>
    <a:srgbClr val="D6EFF2"/>
    <a:srgbClr val="EF008D"/>
    <a:srgbClr val="FFD9F0"/>
    <a:srgbClr val="005AAB"/>
    <a:srgbClr val="BCE6DE"/>
    <a:srgbClr val="A1DBD0"/>
    <a:srgbClr val="73C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454" y="72"/>
      </p:cViewPr>
      <p:guideLst>
        <p:guide orient="horz" pos="2184"/>
        <p:guide pos="20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59B0C-0AAE-4606-971D-B75423D08DCA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BA9B6-A501-480A-80EC-7FBE4F253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2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47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33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landmarks </a:t>
            </a:r>
            <a:r>
              <a:rPr lang="en-US" dirty="0" err="1"/>
              <a:t>phải</a:t>
            </a:r>
            <a:r>
              <a:rPr lang="en-US" dirty="0"/>
              <a:t> ở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43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203" y="341523"/>
            <a:ext cx="9408405" cy="65164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522" y="-44067"/>
            <a:ext cx="3624550" cy="1061242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364312" y="2622099"/>
            <a:ext cx="7523765" cy="461665"/>
            <a:chOff x="-59760" y="2142097"/>
            <a:chExt cx="7523765" cy="461665"/>
          </a:xfrm>
        </p:grpSpPr>
        <p:sp>
          <p:nvSpPr>
            <p:cNvPr id="26" name="TextBox 25"/>
            <p:cNvSpPr txBox="1"/>
            <p:nvPr/>
          </p:nvSpPr>
          <p:spPr>
            <a:xfrm>
              <a:off x="-59760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953" y="2142097"/>
              <a:ext cx="71260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If it’s hot in your room, you will _______.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64312" y="4602575"/>
            <a:ext cx="8911890" cy="470318"/>
            <a:chOff x="-66290" y="4026312"/>
            <a:chExt cx="8911890" cy="470318"/>
          </a:xfrm>
        </p:grpSpPr>
        <p:sp>
          <p:nvSpPr>
            <p:cNvPr id="38" name="TextBox 37"/>
            <p:cNvSpPr txBox="1"/>
            <p:nvPr/>
          </p:nvSpPr>
          <p:spPr>
            <a:xfrm>
              <a:off x="-66290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6.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75492" y="4026312"/>
              <a:ext cx="84701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If your school is one kilometre from your home, you will _____.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06883" y="5146933"/>
            <a:ext cx="1394053" cy="461665"/>
            <a:chOff x="1230086" y="1785257"/>
            <a:chExt cx="1394053" cy="461665"/>
          </a:xfrm>
        </p:grpSpPr>
        <p:sp>
          <p:nvSpPr>
            <p:cNvPr id="41" name="TextBox 4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11087" y="1785257"/>
              <a:ext cx="10130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walk 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104583" y="5151329"/>
            <a:ext cx="4166550" cy="461665"/>
            <a:chOff x="1230086" y="1785257"/>
            <a:chExt cx="4166550" cy="461665"/>
          </a:xfrm>
        </p:grpSpPr>
        <p:sp>
          <p:nvSpPr>
            <p:cNvPr id="47" name="TextBox 4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611085" y="1785257"/>
              <a:ext cx="3785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ask your parent to drive you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95792" y="5581752"/>
            <a:ext cx="2102492" cy="461665"/>
            <a:chOff x="1230086" y="1785257"/>
            <a:chExt cx="2102492" cy="461665"/>
          </a:xfrm>
        </p:grpSpPr>
        <p:sp>
          <p:nvSpPr>
            <p:cNvPr id="53" name="TextBox 5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611085" y="1785257"/>
              <a:ext cx="17214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cycle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64312" y="1186025"/>
            <a:ext cx="7523765" cy="830997"/>
            <a:chOff x="-59760" y="2142097"/>
            <a:chExt cx="7523765" cy="830997"/>
          </a:xfrm>
        </p:grpSpPr>
        <p:sp>
          <p:nvSpPr>
            <p:cNvPr id="44" name="TextBox 43"/>
            <p:cNvSpPr txBox="1"/>
            <p:nvPr/>
          </p:nvSpPr>
          <p:spPr>
            <a:xfrm>
              <a:off x="-59760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37953" y="2142097"/>
              <a:ext cx="71260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If you have old clothes, how often will you give them to those in need?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39541" y="2016626"/>
            <a:ext cx="2058743" cy="461665"/>
            <a:chOff x="1230086" y="1785257"/>
            <a:chExt cx="2058743" cy="461665"/>
          </a:xfrm>
        </p:grpSpPr>
        <p:sp>
          <p:nvSpPr>
            <p:cNvPr id="56" name="TextBox 5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611086" y="1785257"/>
              <a:ext cx="16777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Sometime.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057978" y="2010288"/>
            <a:ext cx="1796143" cy="461665"/>
            <a:chOff x="1230086" y="1785257"/>
            <a:chExt cx="1796143" cy="461665"/>
          </a:xfrm>
        </p:grpSpPr>
        <p:sp>
          <p:nvSpPr>
            <p:cNvPr id="59" name="TextBox 5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Never.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316463" y="2029675"/>
            <a:ext cx="2841162" cy="461665"/>
            <a:chOff x="1230086" y="1785257"/>
            <a:chExt cx="2841162" cy="461665"/>
          </a:xfrm>
        </p:grpSpPr>
        <p:sp>
          <p:nvSpPr>
            <p:cNvPr id="62" name="TextBox 6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611086" y="1785257"/>
              <a:ext cx="2460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Always.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03692" y="3129863"/>
            <a:ext cx="5515627" cy="461665"/>
            <a:chOff x="1230086" y="1785257"/>
            <a:chExt cx="5515627" cy="461665"/>
          </a:xfrm>
        </p:grpSpPr>
        <p:sp>
          <p:nvSpPr>
            <p:cNvPr id="65" name="TextBox 6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611086" y="1785257"/>
              <a:ext cx="51346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open the fridge and stand in front of it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92601" y="3564682"/>
            <a:ext cx="4601078" cy="461665"/>
            <a:chOff x="1230086" y="1785257"/>
            <a:chExt cx="4601078" cy="461665"/>
          </a:xfrm>
        </p:grpSpPr>
        <p:sp>
          <p:nvSpPr>
            <p:cNvPr id="71" name="TextBox 7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611085" y="1785257"/>
              <a:ext cx="42200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go outside and enjoy the breeze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92601" y="4017857"/>
            <a:ext cx="7691167" cy="461665"/>
            <a:chOff x="1230086" y="1785257"/>
            <a:chExt cx="7691167" cy="461665"/>
          </a:xfrm>
        </p:grpSpPr>
        <p:sp>
          <p:nvSpPr>
            <p:cNvPr id="74" name="TextBox 7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611085" y="1785257"/>
              <a:ext cx="73101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turn on both the fan and the air-conditioner.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555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203" y="341523"/>
            <a:ext cx="9408405" cy="65164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522" y="-44067"/>
            <a:ext cx="3624550" cy="10612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9653" y="2743200"/>
            <a:ext cx="74584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/>
              <a:t>Check your answers with the key on </a:t>
            </a:r>
            <a:r>
              <a:rPr lang="en-US" sz="3000" b="1">
                <a:solidFill>
                  <a:srgbClr val="FF0000"/>
                </a:solidFill>
              </a:rPr>
              <a:t>page 57</a:t>
            </a:r>
            <a:r>
              <a:rPr lang="en-US" sz="3000" b="1"/>
              <a:t>, count the points and see how green you are.</a:t>
            </a:r>
          </a:p>
        </p:txBody>
      </p:sp>
      <p:sp>
        <p:nvSpPr>
          <p:cNvPr id="5" name="Curved Right Arrow 4"/>
          <p:cNvSpPr/>
          <p:nvPr/>
        </p:nvSpPr>
        <p:spPr>
          <a:xfrm>
            <a:off x="561860" y="1652530"/>
            <a:ext cx="517793" cy="1487277"/>
          </a:xfrm>
          <a:prstGeom prst="curvedRightArrow">
            <a:avLst>
              <a:gd name="adj1" fmla="val 50000"/>
              <a:gd name="adj2" fmla="val 143617"/>
              <a:gd name="adj3" fmla="val 6329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563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352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69348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1565" y="73536"/>
            <a:ext cx="81092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Interview a classmate, using the questions in </a:t>
            </a:r>
            <a:r>
              <a:rPr lang="en-US" sz="26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Compare your answers. How many different answers do you have?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0032" y="2258454"/>
            <a:ext cx="569008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1"/>
              <a:t>A: </a:t>
            </a:r>
            <a:r>
              <a:rPr lang="en-US" sz="2600"/>
              <a:t>What’s your answer to Question 1?</a:t>
            </a:r>
          </a:p>
          <a:p>
            <a:pPr>
              <a:lnSpc>
                <a:spcPct val="150000"/>
              </a:lnSpc>
            </a:pPr>
            <a:r>
              <a:rPr lang="en-US" sz="2600" b="1" i="1"/>
              <a:t>B: </a:t>
            </a:r>
            <a:r>
              <a:rPr lang="en-US" sz="2600"/>
              <a:t>It’s A. What’s your answer?</a:t>
            </a:r>
          </a:p>
          <a:p>
            <a:pPr>
              <a:lnSpc>
                <a:spcPct val="150000"/>
              </a:lnSpc>
            </a:pPr>
            <a:r>
              <a:rPr lang="en-US" sz="2600"/>
              <a:t>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994" y="1735234"/>
            <a:ext cx="1806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748" y="3062684"/>
            <a:ext cx="4815252" cy="389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11822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" y="3047057"/>
            <a:ext cx="7964401" cy="29651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4" y="23634"/>
            <a:ext cx="8812944" cy="227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23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310042"/>
            <a:ext cx="4176100" cy="768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324904"/>
            <a:ext cx="961782" cy="7776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8797" y="305496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Everyday English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97817" y="2984018"/>
            <a:ext cx="29503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FB7BD"/>
                </a:solidFill>
              </a:rPr>
              <a:t>A survey on ways to go green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7" y="4185705"/>
            <a:ext cx="379594" cy="41244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5" y="5310623"/>
            <a:ext cx="375944" cy="37258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033" y="4208379"/>
            <a:ext cx="369047" cy="39054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600" y="5257223"/>
            <a:ext cx="351213" cy="36134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98796" y="4190992"/>
            <a:ext cx="4073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Listen and read the dialogue between Mi and Mike. Pay attention to the highlighted sentences.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4188" y="5257223"/>
            <a:ext cx="42049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pairs. Student A is watering ﬂowers in the garden. Student B is giving some warnings. Act out the dialogue. Remember to use the highlighted language in </a:t>
            </a:r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91073" y="4208379"/>
            <a:ext cx="4230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The 3Rs Club in your school is doing a survey. Answer the following questions by choosing A, B, or C.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91073" y="5257223"/>
            <a:ext cx="4163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Interview a classmate, using the questions in </a:t>
            </a:r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 Compare your answers. How many different answers do you have?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35257" y="3640514"/>
            <a:ext cx="2218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Giving warnings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4" y="23634"/>
            <a:ext cx="8812944" cy="227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29420" y="2215065"/>
            <a:ext cx="7085160" cy="2510236"/>
            <a:chOff x="1418628" y="1811975"/>
            <a:chExt cx="7085160" cy="2510236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873158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4B1"/>
                  </a:solidFill>
                </a:rPr>
                <a:t>Everyday English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18628" y="3737436"/>
              <a:ext cx="7085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/>
                <a:t>Giving warnings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6811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415663" y="4125216"/>
            <a:ext cx="6086823" cy="34152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05373" y="2940603"/>
            <a:ext cx="1849787" cy="34152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7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6464" y="74839"/>
            <a:ext cx="82175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dialogue between Mi and Mike. Pay attention to the highlighted sentences.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6296" y="2111820"/>
            <a:ext cx="6972629" cy="3031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1"/>
              <a:t>Mi: </a:t>
            </a:r>
            <a:r>
              <a:rPr lang="en-US" sz="2600"/>
              <a:t>You are giving the goldfish too much food.</a:t>
            </a:r>
          </a:p>
          <a:p>
            <a:pPr>
              <a:lnSpc>
                <a:spcPct val="150000"/>
              </a:lnSpc>
            </a:pPr>
            <a:r>
              <a:rPr lang="en-US" sz="2600"/>
              <a:t>        Don’t do that. </a:t>
            </a:r>
          </a:p>
          <a:p>
            <a:pPr>
              <a:lnSpc>
                <a:spcPct val="150000"/>
              </a:lnSpc>
            </a:pPr>
            <a:r>
              <a:rPr lang="en-US" sz="2600" b="1" i="1"/>
              <a:t>Mike: </a:t>
            </a:r>
            <a:r>
              <a:rPr lang="en-US" sz="2600"/>
              <a:t>Why?</a:t>
            </a:r>
          </a:p>
          <a:p>
            <a:pPr>
              <a:lnSpc>
                <a:spcPct val="150000"/>
              </a:lnSpc>
            </a:pPr>
            <a:r>
              <a:rPr lang="en-US" sz="2600" b="1" i="1"/>
              <a:t>Mi: </a:t>
            </a:r>
            <a:r>
              <a:rPr lang="en-US" sz="2600"/>
              <a:t>If you give them too much food, they will die.</a:t>
            </a:r>
          </a:p>
          <a:p>
            <a:pPr>
              <a:lnSpc>
                <a:spcPct val="150000"/>
              </a:lnSpc>
            </a:pPr>
            <a:r>
              <a:rPr lang="en-US" sz="2600" b="1" i="1"/>
              <a:t>Mike: </a:t>
            </a:r>
            <a:r>
              <a:rPr lang="en-US" sz="2600"/>
              <a:t>I see. Thank you.</a:t>
            </a:r>
          </a:p>
        </p:txBody>
      </p:sp>
      <p:pic>
        <p:nvPicPr>
          <p:cNvPr id="3" name="B2_34">
            <a:hlinkClick r:id="" action="ppaction://media"/>
            <a:extLst>
              <a:ext uri="{FF2B5EF4-FFF2-40B4-BE49-F238E27FC236}">
                <a16:creationId xmlns:a16="http://schemas.microsoft.com/office/drawing/2014/main" id="{DFBBEDB2-8F73-419F-9604-5FFA0603F9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30173" y="5126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04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04431" y="104779"/>
            <a:ext cx="800821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Student A is watering ﬂowers in the garden. Student B is giving some warnings. Act out the dialogue. Remember to use the highlighted language in </a:t>
            </a:r>
            <a:r>
              <a:rPr lang="en-US" sz="26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4998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084B1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611602" y="2593827"/>
            <a:ext cx="5920797" cy="1670347"/>
            <a:chOff x="2094743" y="1811975"/>
            <a:chExt cx="5920797" cy="167034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116564" y="2835991"/>
              <a:ext cx="58989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FB7BD"/>
                  </a:solidFill>
                </a:rPr>
                <a:t>A survey on ways to go green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5214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46870" cy="17406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4" y="109297"/>
            <a:ext cx="725694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3Rs Club in your school is doing a survey. Answer the following questions by choosing A, B, or C.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71" y="2321705"/>
            <a:ext cx="9153071" cy="267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61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203" y="341523"/>
            <a:ext cx="9408405" cy="65164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522" y="-44067"/>
            <a:ext cx="3624550" cy="106124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28655" y="1856137"/>
            <a:ext cx="2386604" cy="461665"/>
            <a:chOff x="1230086" y="1785257"/>
            <a:chExt cx="2386604" cy="461665"/>
          </a:xfrm>
        </p:grpSpPr>
        <p:sp>
          <p:nvSpPr>
            <p:cNvPr id="17" name="TextBox 1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11085" y="1785257"/>
              <a:ext cx="20056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throw it away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84105" y="1849799"/>
            <a:ext cx="2005605" cy="461665"/>
            <a:chOff x="1230086" y="1785257"/>
            <a:chExt cx="2005605" cy="461665"/>
          </a:xfrm>
        </p:grpSpPr>
        <p:sp>
          <p:nvSpPr>
            <p:cNvPr id="20" name="TextBox 1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11086" y="1785257"/>
              <a:ext cx="16246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decorate it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96870" y="1869186"/>
            <a:ext cx="2747668" cy="830997"/>
            <a:chOff x="1230086" y="1785257"/>
            <a:chExt cx="2747668" cy="830997"/>
          </a:xfrm>
        </p:grpSpPr>
        <p:sp>
          <p:nvSpPr>
            <p:cNvPr id="23" name="TextBox 2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11086" y="1785257"/>
              <a:ext cx="23666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 use it to keep pencils in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64312" y="2952609"/>
            <a:ext cx="7523765" cy="830997"/>
            <a:chOff x="-59760" y="2142097"/>
            <a:chExt cx="7523765" cy="830997"/>
          </a:xfrm>
        </p:grpSpPr>
        <p:sp>
          <p:nvSpPr>
            <p:cNvPr id="26" name="TextBox 25"/>
            <p:cNvSpPr txBox="1"/>
            <p:nvPr/>
          </p:nvSpPr>
          <p:spPr>
            <a:xfrm>
              <a:off x="-59760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953" y="2142097"/>
              <a:ext cx="71260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If you have a sheet of paper, how often will you write on both sides?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39541" y="3783210"/>
            <a:ext cx="2058743" cy="461665"/>
            <a:chOff x="1230086" y="1785257"/>
            <a:chExt cx="2058743" cy="461665"/>
          </a:xfrm>
        </p:grpSpPr>
        <p:sp>
          <p:nvSpPr>
            <p:cNvPr id="29" name="TextBox 2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11086" y="1785257"/>
              <a:ext cx="16777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Sometime.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057978" y="3776872"/>
            <a:ext cx="1796143" cy="461665"/>
            <a:chOff x="1230086" y="1785257"/>
            <a:chExt cx="1796143" cy="461665"/>
          </a:xfrm>
        </p:grpSpPr>
        <p:sp>
          <p:nvSpPr>
            <p:cNvPr id="32" name="TextBox 3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Never.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316463" y="3796259"/>
            <a:ext cx="2841162" cy="461665"/>
            <a:chOff x="1230086" y="1785257"/>
            <a:chExt cx="2841162" cy="461665"/>
          </a:xfrm>
        </p:grpSpPr>
        <p:sp>
          <p:nvSpPr>
            <p:cNvPr id="35" name="TextBox 3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11086" y="1785257"/>
              <a:ext cx="2460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Always.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64312" y="4646643"/>
            <a:ext cx="7611896" cy="470318"/>
            <a:chOff x="-66290" y="4026312"/>
            <a:chExt cx="7611896" cy="470318"/>
          </a:xfrm>
        </p:grpSpPr>
        <p:sp>
          <p:nvSpPr>
            <p:cNvPr id="38" name="TextBox 37"/>
            <p:cNvSpPr txBox="1"/>
            <p:nvPr/>
          </p:nvSpPr>
          <p:spPr>
            <a:xfrm>
              <a:off x="-66290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75492" y="4026312"/>
              <a:ext cx="7170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If you bring your lunch to school, you will ______. 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06883" y="5191001"/>
            <a:ext cx="3865117" cy="461665"/>
            <a:chOff x="1230086" y="1785257"/>
            <a:chExt cx="3865117" cy="461665"/>
          </a:xfrm>
        </p:grpSpPr>
        <p:sp>
          <p:nvSpPr>
            <p:cNvPr id="41" name="TextBox 4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11086" y="1785257"/>
              <a:ext cx="34841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wrap the food in paper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481691" y="5195397"/>
            <a:ext cx="4601078" cy="461665"/>
            <a:chOff x="1230086" y="1785257"/>
            <a:chExt cx="4601078" cy="461665"/>
          </a:xfrm>
        </p:grpSpPr>
        <p:sp>
          <p:nvSpPr>
            <p:cNvPr id="47" name="TextBox 4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611085" y="1785257"/>
              <a:ext cx="42200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put the food in a reusable box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53688" y="1376834"/>
            <a:ext cx="7655567" cy="470318"/>
            <a:chOff x="-44256" y="1262747"/>
            <a:chExt cx="7655567" cy="470318"/>
          </a:xfrm>
        </p:grpSpPr>
        <p:sp>
          <p:nvSpPr>
            <p:cNvPr id="50" name="TextBox 49"/>
            <p:cNvSpPr txBox="1"/>
            <p:nvPr/>
          </p:nvSpPr>
          <p:spPr>
            <a:xfrm>
              <a:off x="-44256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53584" y="1271400"/>
              <a:ext cx="7257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John, you are late. The match _______  ten minutes ago.</a:t>
              </a:r>
              <a:endParaRPr lang="en-US" sz="2400" i="1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95792" y="5625820"/>
            <a:ext cx="4601078" cy="461665"/>
            <a:chOff x="1230086" y="1785257"/>
            <a:chExt cx="4601078" cy="461665"/>
          </a:xfrm>
        </p:grpSpPr>
        <p:sp>
          <p:nvSpPr>
            <p:cNvPr id="53" name="TextBox 5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611085" y="1785257"/>
              <a:ext cx="42200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 wrap the food in a plastic bag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3373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1714</TotalTime>
  <Words>515</Words>
  <Application>Microsoft Office PowerPoint</Application>
  <PresentationFormat>On-screen Show (4:3)</PresentationFormat>
  <Paragraphs>77</Paragraphs>
  <Slides>13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Lenovo</cp:lastModifiedBy>
  <cp:revision>115</cp:revision>
  <dcterms:created xsi:type="dcterms:W3CDTF">2020-12-09T02:04:09Z</dcterms:created>
  <dcterms:modified xsi:type="dcterms:W3CDTF">2021-08-02T04:54:17Z</dcterms:modified>
</cp:coreProperties>
</file>